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F19B5-23E3-4476-875D-BA8785BDCCB5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00A81-0046-4DD9-919F-FFDDDFD9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4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0A81-0046-4DD9-919F-FFDDDFD9F74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9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87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58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6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6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8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3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42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3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C086-46A2-4ABA-AE22-F5B0176A2D13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1D92C-D3C4-4967-B887-D948FF182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Globalization 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Important process of globalization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Technological Progress </a:t>
            </a:r>
          </a:p>
          <a:p>
            <a:r>
              <a:rPr lang="en-GB" dirty="0" smtClean="0"/>
              <a:t>Elimination of barriers to trade</a:t>
            </a:r>
          </a:p>
          <a:p>
            <a:r>
              <a:rPr lang="en-GB" dirty="0" smtClean="0"/>
              <a:t>Stable monetary unit of value.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12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Institutional framework of Globalization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Legal mechanisms for establishing property rights and the rules of fair exchange. </a:t>
            </a:r>
          </a:p>
          <a:p>
            <a:r>
              <a:rPr lang="en-GB" dirty="0" smtClean="0"/>
              <a:t>Policies for establishing fair standards for </a:t>
            </a:r>
            <a:r>
              <a:rPr lang="en-GB" dirty="0" err="1" smtClean="0"/>
              <a:t>labor</a:t>
            </a:r>
            <a:r>
              <a:rPr lang="en-GB" dirty="0" smtClean="0"/>
              <a:t> and the environment. </a:t>
            </a:r>
          </a:p>
          <a:p>
            <a:endParaRPr lang="en-GB" dirty="0"/>
          </a:p>
          <a:p>
            <a:r>
              <a:rPr lang="en-GB" dirty="0" smtClean="0"/>
              <a:t>Stabilization policies for managing economic swing.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5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origin of Globalization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Civilizations of Sumer in Iraq, and the Indus Valley (an area overlaps India and Pakistan. </a:t>
            </a:r>
          </a:p>
          <a:p>
            <a:endParaRPr lang="en-GB" dirty="0"/>
          </a:p>
          <a:p>
            <a:r>
              <a:rPr lang="en-GB" dirty="0" smtClean="0"/>
              <a:t>Globalization today is the result of recent sets of events, such as: </a:t>
            </a:r>
          </a:p>
          <a:p>
            <a:r>
              <a:rPr lang="en-GB" dirty="0" smtClean="0"/>
              <a:t>16 century, transportation cost began to drop sharply. </a:t>
            </a:r>
          </a:p>
        </p:txBody>
      </p:sp>
    </p:spTree>
    <p:extLst>
      <p:ext uri="{BB962C8B-B14F-4D97-AF65-F5344CB8AC3E}">
        <p14:creationId xmlns:p14="http://schemas.microsoft.com/office/powerpoint/2010/main" val="271895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Early origin of Globalization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1760s: Industrial revolution introduced steam power thereby further lowering the cost of carrying people and goods to great distances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1830s on: prices of goods and services along with the cost of travel began to come within the reach of the average individual.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7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History of Globalization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recent history of globalization begins with 19</a:t>
            </a:r>
            <a:r>
              <a:rPr lang="en-GB" baseline="30000" dirty="0" smtClean="0"/>
              <a:t>th</a:t>
            </a:r>
            <a:r>
              <a:rPr lang="en-GB" dirty="0" smtClean="0"/>
              <a:t> century British Imperialism. </a:t>
            </a:r>
          </a:p>
          <a:p>
            <a:endParaRPr lang="en-GB" dirty="0"/>
          </a:p>
          <a:p>
            <a:r>
              <a:rPr lang="en-GB" dirty="0" smtClean="0"/>
              <a:t>Thanks to the British, there emerged a massive world market, a powerful testimony to the great magic industrialization that turned Great British into a global powerhouse.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5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secret to that success is generally traced to what has come to be </a:t>
            </a:r>
            <a:r>
              <a:rPr lang="en-GB" dirty="0" smtClean="0"/>
              <a:t>known as </a:t>
            </a:r>
            <a:r>
              <a:rPr lang="en-GB" b="1" dirty="0">
                <a:solidFill>
                  <a:srgbClr val="FF0000"/>
                </a:solidFill>
              </a:rPr>
              <a:t>triangular trade</a:t>
            </a:r>
            <a:r>
              <a:rPr lang="en-GB" dirty="0"/>
              <a:t>, involving </a:t>
            </a:r>
            <a:r>
              <a:rPr lang="en-GB" dirty="0">
                <a:solidFill>
                  <a:srgbClr val="00B050"/>
                </a:solidFill>
              </a:rPr>
              <a:t>Britain</a:t>
            </a:r>
            <a:r>
              <a:rPr lang="en-GB" dirty="0"/>
              <a:t>, </a:t>
            </a:r>
            <a:r>
              <a:rPr lang="en-GB" dirty="0">
                <a:solidFill>
                  <a:srgbClr val="C00000"/>
                </a:solidFill>
              </a:rPr>
              <a:t>her colonies </a:t>
            </a:r>
            <a:r>
              <a:rPr lang="en-GB" dirty="0"/>
              <a:t>and the </a:t>
            </a:r>
            <a:r>
              <a:rPr lang="en-GB" dirty="0">
                <a:solidFill>
                  <a:srgbClr val="C00000"/>
                </a:solidFill>
              </a:rPr>
              <a:t>global market place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8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Triangular Trade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how it worked:</a:t>
            </a:r>
          </a:p>
          <a:p>
            <a:r>
              <a:rPr lang="en-GB" dirty="0"/>
              <a:t>• Britain’s colonies served as cheap sources of raw material for feeding the manufacturing</a:t>
            </a:r>
          </a:p>
          <a:p>
            <a:pPr marL="0" indent="0">
              <a:buNone/>
            </a:pPr>
            <a:r>
              <a:rPr lang="en-GB" dirty="0" smtClean="0"/>
              <a:t>   mills </a:t>
            </a:r>
            <a:r>
              <a:rPr lang="en-GB" dirty="0"/>
              <a:t>back home</a:t>
            </a:r>
          </a:p>
          <a:p>
            <a:r>
              <a:rPr lang="en-GB" dirty="0"/>
              <a:t>• The manufactured products from Britain were bound for the expanding global market</a:t>
            </a:r>
          </a:p>
          <a:p>
            <a:r>
              <a:rPr lang="en-GB" dirty="0"/>
              <a:t>• Surplus products were dumped on the colonies at very agreeable terms</a:t>
            </a:r>
          </a:p>
        </p:txBody>
      </p:sp>
    </p:spTree>
    <p:extLst>
      <p:ext uri="{BB962C8B-B14F-4D97-AF65-F5344CB8AC3E}">
        <p14:creationId xmlns:p14="http://schemas.microsoft.com/office/powerpoint/2010/main" val="25066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British investors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assuring growth </a:t>
            </a:r>
            <a:r>
              <a:rPr lang="en-GB" dirty="0" smtClean="0"/>
              <a:t>and prosperity</a:t>
            </a:r>
            <a:r>
              <a:rPr lang="en-GB" dirty="0"/>
              <a:t>. As production costs were effectively kept down and markets continued to</a:t>
            </a:r>
          </a:p>
          <a:p>
            <a:r>
              <a:rPr lang="en-GB" dirty="0"/>
              <a:t>expand, profits could be raked in with careless abandon and the mother country </a:t>
            </a:r>
            <a:r>
              <a:rPr lang="en-GB" dirty="0" smtClean="0"/>
              <a:t>became tremendously </a:t>
            </a:r>
            <a:r>
              <a:rPr lang="en-GB" dirty="0"/>
              <a:t>rich.</a:t>
            </a:r>
          </a:p>
        </p:txBody>
      </p:sp>
    </p:spTree>
    <p:extLst>
      <p:ext uri="{BB962C8B-B14F-4D97-AF65-F5344CB8AC3E}">
        <p14:creationId xmlns:p14="http://schemas.microsoft.com/office/powerpoint/2010/main" val="764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I (1870S TO 1913)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• technological progress</a:t>
            </a:r>
          </a:p>
          <a:p>
            <a:r>
              <a:rPr lang="en-GB" dirty="0"/>
              <a:t>• financial capital flow</a:t>
            </a:r>
          </a:p>
          <a:p>
            <a:r>
              <a:rPr lang="en-GB" dirty="0"/>
              <a:t>• trade in goods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32117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Historians consider the first stage of early modern globalization to be between the </a:t>
            </a:r>
            <a:r>
              <a:rPr lang="en-GB" dirty="0" smtClean="0"/>
              <a:t>1870s and </a:t>
            </a:r>
            <a:r>
              <a:rPr lang="en-GB" dirty="0"/>
              <a:t>1913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/>
              <a:t>Britain was the only big economy to maintain open trade policies for a </a:t>
            </a:r>
            <a:r>
              <a:rPr lang="en-GB" dirty="0" smtClean="0"/>
              <a:t>considerable length </a:t>
            </a:r>
            <a:r>
              <a:rPr lang="en-GB" dirty="0"/>
              <a:t>of </a:t>
            </a:r>
            <a:r>
              <a:rPr lang="en-GB" dirty="0" smtClean="0"/>
              <a:t>time.</a:t>
            </a:r>
          </a:p>
          <a:p>
            <a:endParaRPr lang="en-GB" dirty="0"/>
          </a:p>
          <a:p>
            <a:r>
              <a:rPr lang="en-GB" dirty="0"/>
              <a:t>• The imperial power of Britain achieved complete market integration as markets </a:t>
            </a:r>
            <a:r>
              <a:rPr lang="en-GB" dirty="0" smtClean="0"/>
              <a:t>for goods </a:t>
            </a:r>
            <a:r>
              <a:rPr lang="en-GB" dirty="0"/>
              <a:t>and services were linked up along with complex networks for money </a:t>
            </a:r>
            <a:r>
              <a:rPr lang="en-GB" dirty="0" smtClean="0"/>
              <a:t>and financial assets. </a:t>
            </a:r>
          </a:p>
          <a:p>
            <a:endParaRPr lang="en-GB" dirty="0"/>
          </a:p>
          <a:p>
            <a:r>
              <a:rPr lang="en-GB" dirty="0"/>
              <a:t>• The U.S. protected itself with very steep tariffs on manufactured imports and </a:t>
            </a:r>
            <a:r>
              <a:rPr lang="en-GB" dirty="0" smtClean="0"/>
              <a:t>these continued </a:t>
            </a:r>
            <a:r>
              <a:rPr lang="en-GB" dirty="0"/>
              <a:t>throughout the </a:t>
            </a:r>
            <a:r>
              <a:rPr lang="en-GB" dirty="0" smtClean="0"/>
              <a:t>century. </a:t>
            </a:r>
          </a:p>
          <a:p>
            <a:endParaRPr lang="en-GB" dirty="0"/>
          </a:p>
          <a:p>
            <a:r>
              <a:rPr lang="en-GB" dirty="0"/>
              <a:t>• The onset of a recession in 1870s triggered tensions in Continental Europe</a:t>
            </a:r>
          </a:p>
        </p:txBody>
      </p:sp>
    </p:spTree>
    <p:extLst>
      <p:ext uri="{BB962C8B-B14F-4D97-AF65-F5344CB8AC3E}">
        <p14:creationId xmlns:p14="http://schemas.microsoft.com/office/powerpoint/2010/main" val="14101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Globalization is market integration on a world scale.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what does market integration mean?</a:t>
            </a:r>
          </a:p>
          <a:p>
            <a:r>
              <a:rPr lang="en-GB" dirty="0" smtClean="0"/>
              <a:t>It means that markets operate according to the law of one price.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2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Sharp swing against globalization in Europe: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farmers in Europe found common cause with businesses, seeking protection </a:t>
            </a:r>
            <a:r>
              <a:rPr lang="en-GB" dirty="0" smtClean="0"/>
              <a:t>from cheap </a:t>
            </a:r>
            <a:r>
              <a:rPr lang="en-GB" dirty="0"/>
              <a:t>foreign imports</a:t>
            </a:r>
          </a:p>
          <a:p>
            <a:r>
              <a:rPr lang="en-GB" dirty="0"/>
              <a:t>• tariff barriers were quickly erected which translated into highly restrictive </a:t>
            </a:r>
            <a:r>
              <a:rPr lang="en-GB" dirty="0" smtClean="0"/>
              <a:t>trading practices</a:t>
            </a:r>
            <a:endParaRPr lang="en-GB" dirty="0"/>
          </a:p>
          <a:p>
            <a:r>
              <a:rPr lang="en-GB" dirty="0"/>
              <a:t>• cordial relations between nations quickly turned sour and war clouds began </a:t>
            </a:r>
            <a:r>
              <a:rPr lang="en-GB" dirty="0" smtClean="0"/>
              <a:t>to gather </a:t>
            </a:r>
            <a:r>
              <a:rPr lang="en-GB" dirty="0"/>
              <a:t>overhead</a:t>
            </a:r>
          </a:p>
        </p:txBody>
      </p:sp>
    </p:spTree>
    <p:extLst>
      <p:ext uri="{BB962C8B-B14F-4D97-AF65-F5344CB8AC3E}">
        <p14:creationId xmlns:p14="http://schemas.microsoft.com/office/powerpoint/2010/main" val="27490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II: POST-WWII (1945–1971)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One of the key problems concerning globalization is that it runs the risk of pitching </a:t>
            </a:r>
            <a:r>
              <a:rPr lang="en-GB" dirty="0" smtClean="0"/>
              <a:t>trade policy against </a:t>
            </a:r>
            <a:r>
              <a:rPr lang="en-GB" dirty="0"/>
              <a:t>domestic policy </a:t>
            </a:r>
            <a:r>
              <a:rPr lang="en-GB" dirty="0" smtClean="0"/>
              <a:t>goals. </a:t>
            </a:r>
          </a:p>
          <a:p>
            <a:endParaRPr lang="en-GB" dirty="0"/>
          </a:p>
          <a:p>
            <a:r>
              <a:rPr lang="en-GB" dirty="0"/>
              <a:t>During the interwar period, the issue of trade </a:t>
            </a:r>
            <a:r>
              <a:rPr lang="en-GB" dirty="0" smtClean="0"/>
              <a:t>and market </a:t>
            </a:r>
            <a:r>
              <a:rPr lang="en-GB" dirty="0"/>
              <a:t>linkages became highly politicized as nationalist spirits soared high and most of </a:t>
            </a:r>
            <a:r>
              <a:rPr lang="en-GB" dirty="0" smtClean="0"/>
              <a:t>the affluent </a:t>
            </a:r>
            <a:r>
              <a:rPr lang="en-GB" dirty="0"/>
              <a:t>nations of the world looked inward.</a:t>
            </a:r>
          </a:p>
        </p:txBody>
      </p:sp>
    </p:spTree>
    <p:extLst>
      <p:ext uri="{BB962C8B-B14F-4D97-AF65-F5344CB8AC3E}">
        <p14:creationId xmlns:p14="http://schemas.microsoft.com/office/powerpoint/2010/main" val="8680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 World War II drew to a close there was a renewed interest in finding a </a:t>
            </a:r>
            <a:r>
              <a:rPr lang="en-GB" dirty="0" smtClean="0"/>
              <a:t>reasonable balance </a:t>
            </a:r>
            <a:r>
              <a:rPr lang="en-GB" dirty="0"/>
              <a:t>between an open global economy and sensible domestic politics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Under the </a:t>
            </a:r>
            <a:r>
              <a:rPr lang="en-GB" dirty="0" smtClean="0"/>
              <a:t>Marshall Plan</a:t>
            </a:r>
            <a:r>
              <a:rPr lang="en-GB" dirty="0"/>
              <a:t>, the U.S. sought to help a severely demoralized Europe and Japan to rebuild by:</a:t>
            </a:r>
          </a:p>
          <a:p>
            <a:r>
              <a:rPr lang="en-GB" dirty="0"/>
              <a:t>• reopening trade routes was seen as the surest path to economic success</a:t>
            </a:r>
          </a:p>
          <a:p>
            <a:r>
              <a:rPr lang="en-GB" dirty="0"/>
              <a:t>• making available easy credit through the Marshall Plan</a:t>
            </a:r>
          </a:p>
        </p:txBody>
      </p:sp>
    </p:spTree>
    <p:extLst>
      <p:ext uri="{BB962C8B-B14F-4D97-AF65-F5344CB8AC3E}">
        <p14:creationId xmlns:p14="http://schemas.microsoft.com/office/powerpoint/2010/main" val="31897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Preeminent British economist John Maynard Keynes helped to design a happy formula that</a:t>
            </a:r>
          </a:p>
          <a:p>
            <a:r>
              <a:rPr lang="en-GB" dirty="0"/>
              <a:t>would help nations to:</a:t>
            </a:r>
          </a:p>
          <a:p>
            <a:r>
              <a:rPr lang="en-GB" dirty="0"/>
              <a:t>• open shop once again and engage in global exchange</a:t>
            </a:r>
          </a:p>
          <a:p>
            <a:r>
              <a:rPr lang="en-GB" dirty="0"/>
              <a:t>• give top priority to their domestic concerns regarding full employment, </a:t>
            </a:r>
            <a:r>
              <a:rPr lang="en-GB" dirty="0" smtClean="0"/>
              <a:t>economic growth</a:t>
            </a:r>
            <a:r>
              <a:rPr lang="en-GB" dirty="0"/>
              <a:t>, equity, social insurance and the welfare state.</a:t>
            </a:r>
          </a:p>
        </p:txBody>
      </p:sp>
    </p:spTree>
    <p:extLst>
      <p:ext uri="{BB962C8B-B14F-4D97-AF65-F5344CB8AC3E}">
        <p14:creationId xmlns:p14="http://schemas.microsoft.com/office/powerpoint/2010/main" val="33523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Components of Globalization 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 Trade </a:t>
            </a:r>
          </a:p>
          <a:p>
            <a:r>
              <a:rPr lang="en-GB" dirty="0" smtClean="0"/>
              <a:t>Integrated resource market. </a:t>
            </a:r>
          </a:p>
          <a:p>
            <a:r>
              <a:rPr lang="en-GB" dirty="0" smtClean="0"/>
              <a:t>Integrated financial market.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5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An example on technology advance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Advantages of computers and telecommunications advance: </a:t>
            </a:r>
          </a:p>
          <a:p>
            <a:endParaRPr lang="en-GB" dirty="0"/>
          </a:p>
          <a:p>
            <a:r>
              <a:rPr lang="en-GB" dirty="0" smtClean="0"/>
              <a:t>Compressing our sense of time and space. </a:t>
            </a:r>
          </a:p>
          <a:p>
            <a:r>
              <a:rPr lang="en-GB" dirty="0" smtClean="0"/>
              <a:t>Providing an enormous data highway for virtual goods in transit. </a:t>
            </a:r>
          </a:p>
          <a:p>
            <a:r>
              <a:rPr lang="en-GB" dirty="0" smtClean="0"/>
              <a:t>Offering round-the-clock trading anywhere in the world.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7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Global Living 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there is no full self- sufficiency? </a:t>
            </a:r>
          </a:p>
          <a:p>
            <a:r>
              <a:rPr lang="en-GB" dirty="0" smtClean="0"/>
              <a:t>There are several reasons; which are: </a:t>
            </a:r>
          </a:p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Local Production maybe much more expensive. </a:t>
            </a:r>
          </a:p>
          <a:p>
            <a:r>
              <a:rPr lang="en-GB" i="1" dirty="0" smtClean="0">
                <a:solidFill>
                  <a:schemeClr val="accent6"/>
                </a:solidFill>
              </a:rPr>
              <a:t>The limited scale of local production. </a:t>
            </a:r>
          </a:p>
          <a:p>
            <a:r>
              <a:rPr lang="en-GB" i="1" dirty="0" smtClean="0">
                <a:solidFill>
                  <a:schemeClr val="accent3">
                    <a:lumMod val="75000"/>
                  </a:schemeClr>
                </a:solidFill>
              </a:rPr>
              <a:t>Local production cannot possibly offer the sheer variety that maybe enjoyed by trading through global markets.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Globalization offers convenient solutions for life complicated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Tap into efficient production methods using the most modern technology. </a:t>
            </a:r>
          </a:p>
          <a:p>
            <a:endParaRPr lang="en-GB" sz="3200" dirty="0"/>
          </a:p>
          <a:p>
            <a:pPr algn="just"/>
            <a:r>
              <a:rPr lang="en-GB" sz="3200" dirty="0" smtClean="0">
                <a:solidFill>
                  <a:srgbClr val="C00000"/>
                </a:solidFill>
              </a:rPr>
              <a:t>Build access to low cost source markets around the globe. </a:t>
            </a:r>
          </a:p>
          <a:p>
            <a:pPr marL="0" indent="0" algn="just">
              <a:buNone/>
            </a:pPr>
            <a:endParaRPr lang="en-GB" sz="3200" dirty="0"/>
          </a:p>
          <a:p>
            <a:r>
              <a:rPr lang="en-GB" sz="3200" dirty="0" smtClean="0">
                <a:solidFill>
                  <a:srgbClr val="7030A0"/>
                </a:solidFill>
              </a:rPr>
              <a:t>Enlarge the scale of production which makes products cheaper. 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Networks of Globalization 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Enormous amounts of information. </a:t>
            </a:r>
          </a:p>
          <a:p>
            <a:r>
              <a:rPr lang="en-GB" dirty="0" smtClean="0"/>
              <a:t>Interactive forums for conferencing and collaboration. </a:t>
            </a:r>
          </a:p>
          <a:p>
            <a:r>
              <a:rPr lang="en-GB" dirty="0" smtClean="0"/>
              <a:t>Substantial savings in time and efforts in performing various tasks. </a:t>
            </a:r>
          </a:p>
          <a:p>
            <a:r>
              <a:rPr lang="en-GB" dirty="0" smtClean="0"/>
              <a:t>Job opportunities in web design, computer technology and sales.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6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Quick and safe financial transactions. </a:t>
            </a:r>
          </a:p>
          <a:p>
            <a:endParaRPr lang="en-GB" sz="2400" dirty="0"/>
          </a:p>
          <a:p>
            <a:r>
              <a:rPr lang="en-GB" sz="2400" dirty="0" smtClean="0"/>
              <a:t>Powerful platform for shopping and product delivery. </a:t>
            </a:r>
          </a:p>
          <a:p>
            <a:endParaRPr lang="en-GB" sz="2400" dirty="0"/>
          </a:p>
          <a:p>
            <a:r>
              <a:rPr lang="en-GB" sz="2400" dirty="0" smtClean="0"/>
              <a:t>Valuable tool for delivering educational services online. </a:t>
            </a:r>
          </a:p>
          <a:p>
            <a:r>
              <a:rPr lang="en-GB" sz="2400" dirty="0" smtClean="0"/>
              <a:t>Electronic libraries and references services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9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 Thinking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were three key processes underlining early globalization: </a:t>
            </a:r>
          </a:p>
          <a:p>
            <a:endParaRPr lang="en-GB" dirty="0"/>
          </a:p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Mechanization of production using steam power. </a:t>
            </a:r>
          </a:p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Advent of steamships and railroads. </a:t>
            </a:r>
          </a:p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Invention of telegraph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42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932</Words>
  <Application>Microsoft Office PowerPoint</Application>
  <PresentationFormat>On-screen Show (4:3)</PresentationFormat>
  <Paragraphs>109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Globalization </vt:lpstr>
      <vt:lpstr>PowerPoint Presentation</vt:lpstr>
      <vt:lpstr>Components of Globalization </vt:lpstr>
      <vt:lpstr>An example on technology advance </vt:lpstr>
      <vt:lpstr>Global Living </vt:lpstr>
      <vt:lpstr>Globalization offers convenient solutions for life complicated needs</vt:lpstr>
      <vt:lpstr>Key Networks of Globalization </vt:lpstr>
      <vt:lpstr>PowerPoint Presentation</vt:lpstr>
      <vt:lpstr>Economic Thinking </vt:lpstr>
      <vt:lpstr>Three Important process of globalization </vt:lpstr>
      <vt:lpstr>Institutional framework of Globalization </vt:lpstr>
      <vt:lpstr>Early origin of Globalization </vt:lpstr>
      <vt:lpstr>Early origin of Globalization </vt:lpstr>
      <vt:lpstr>Recent History of Globalization </vt:lpstr>
      <vt:lpstr>PowerPoint Presentation</vt:lpstr>
      <vt:lpstr>Triangular Trade</vt:lpstr>
      <vt:lpstr>For British investors</vt:lpstr>
      <vt:lpstr>STAGE I (1870S TO 1913)</vt:lpstr>
      <vt:lpstr>PowerPoint Presentation</vt:lpstr>
      <vt:lpstr>Sharp swing against globalization in Europe:</vt:lpstr>
      <vt:lpstr>STAGE II: POST-WWII (1945–1971)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</dc:title>
  <dc:creator>AHMED SADDAM</dc:creator>
  <cp:lastModifiedBy>AHMED SADDAM</cp:lastModifiedBy>
  <cp:revision>25</cp:revision>
  <dcterms:created xsi:type="dcterms:W3CDTF">2018-02-17T19:59:17Z</dcterms:created>
  <dcterms:modified xsi:type="dcterms:W3CDTF">2018-03-04T09:59:38Z</dcterms:modified>
</cp:coreProperties>
</file>